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9" r:id="rId4"/>
    <p:sldId id="265" r:id="rId5"/>
    <p:sldId id="267" r:id="rId6"/>
    <p:sldId id="264" r:id="rId7"/>
    <p:sldId id="261" r:id="rId8"/>
    <p:sldId id="269" r:id="rId9"/>
    <p:sldId id="268" r:id="rId10"/>
    <p:sldId id="260" r:id="rId11"/>
    <p:sldId id="263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299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0AE78EF-FB44-C09A-B4B9-D88A7A923F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E12F53-D94D-E3F1-485D-104CFD3BCD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02158D-C3BB-4B28-89E4-913717E8592D}" type="datetimeFigureOut">
              <a:rPr lang="en-CA" smtClean="0"/>
              <a:t>2026-01-02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72C3F1-F056-1FC8-8077-51009E20DE5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8023A8-896D-75E9-4247-8AFD57E684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CFC8BB0-A61A-4C40-8BE6-01C9D4E53A3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4866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FA31D45-9155-439A-9F50-0B30F44A3BD7}" type="datetimeFigureOut">
              <a:rPr lang="en-CA" smtClean="0"/>
              <a:t>2026-01-02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374C772-701F-4943-B1CE-949997ED1F4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4544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8315B-C0C7-3415-D0AA-EA6832EF1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1" y="457201"/>
            <a:ext cx="11172824" cy="15541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AD46F7-C7AF-5DDE-9619-FE73005C2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1" y="2215359"/>
            <a:ext cx="11172824" cy="395843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7AC7B-070F-FDEE-3572-56EA1527B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59E74-7739-4FDA-9961-3E4ABCC3420F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0319B-47D4-CA0A-55D1-5B631E1A2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64800-F3E7-5C4A-ECB3-2C10D825F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  <p:pic>
        <p:nvPicPr>
          <p:cNvPr id="7" name="Picture 6" descr="A logo with a duck and maple leaf&#10;&#10;Description automatically generated">
            <a:extLst>
              <a:ext uri="{FF2B5EF4-FFF2-40B4-BE49-F238E27FC236}">
                <a16:creationId xmlns:a16="http://schemas.microsoft.com/office/drawing/2014/main" id="{B4820F4D-27A4-4C10-47E2-025ADC8A4C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289" y="105967"/>
            <a:ext cx="1262567" cy="99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8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51C0D-9740-3C51-8D24-96A7B06F3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BE83C-2660-C436-62E8-91090ED33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2FD5A-2298-FF9D-FABE-9C1F8E63E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10FB-41FD-4722-80E8-E6BD0943397D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F42FA-882F-1C88-2259-89EBF3446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CA9C7-5C6F-00D2-90E8-418375E2E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7807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1CB90-BB95-031A-0D99-BBB892F5D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33CE7-4565-9B57-6A83-7AFFFED13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98711-515A-987E-A0A7-2B24BE90E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ED2F7-1073-4134-A93C-285D815CE6DD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984C5-FBA7-3ED1-BEFE-A16CD3C11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0EB47-5BFF-EEBB-68D4-C1CD671FF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2100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9CE6E-BBEA-CDA7-AF73-97AFD178A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7E442-2998-71F6-9526-41FD1C3F35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97CDDC-7C00-25E4-FEFF-DB0343D8B8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70F42-E77D-4218-9B4F-0DCDF33A3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19711-406C-4A2C-A662-117C4B5E4DE6}" type="datetime1">
              <a:rPr lang="en-CA" smtClean="0"/>
              <a:t>2026-01-02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D9D99-8E43-FEC0-C21A-C72426883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EBECD8-0876-B672-EA4B-19B386647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4744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D6DDD-5209-836B-FE61-898FFBC21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E8940-F3B5-2B09-F9C2-F953D806F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69DDA-7CB4-491D-9C9B-08010E129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B5F9F8-E4AF-9FD2-75DC-DC685357A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F643CC-C7BC-48A9-5DB3-69F87ABEC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381210-C1B8-7A69-082A-2DFC67152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D3133-A079-4DD4-A170-C32F24393EA2}" type="datetime1">
              <a:rPr lang="en-CA" smtClean="0"/>
              <a:t>2026-01-02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AB7B07-F467-B76B-FB1C-CC10F6C8F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2EEB39-E219-81F1-9A92-A42D4A291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594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06000-B0F9-BE07-BDCA-1BF2686D8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C65FBD-42D3-2706-DBE7-A16C0E71C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27956-DCD9-4F5A-975A-A93A96D30F73}" type="datetime1">
              <a:rPr lang="en-CA" smtClean="0"/>
              <a:t>2026-01-02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124861-6CC3-66FF-46E8-5D573B347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0DB8D2-14A3-198C-421D-14B770722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5595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69A641-EFA8-F05F-16C2-1BE1D4CFE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2347F-3EC8-468D-BF07-297C859BDEF7}" type="datetime1">
              <a:rPr lang="en-CA" smtClean="0"/>
              <a:t>2026-01-02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75C7C7-0BED-CF94-60F3-818072BAB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9DDDC-6A39-894B-BCA0-06E8F24A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206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8E33C-D408-8EC4-2F4E-9D8F34A33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7EE82-1ED1-0502-0B62-4222685DA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475A1-2E1C-F9F5-4D47-FA1605A97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4C678C-4296-F1B5-5E85-633ECC7E4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DE206-EFD1-4E5B-8566-C4E5F523B0C2}" type="datetime1">
              <a:rPr lang="en-CA" smtClean="0"/>
              <a:t>2026-01-02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B46D99-0D91-CA42-F730-41E5EEBD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2C98C7-753B-9892-B36A-EDDCAA93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4347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30EF-4F9E-CFED-5CD5-CA3BAA922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F875C8-0E0A-6CF1-89CD-AA7A3C327C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8F075-09B0-AAF1-7ABB-707354641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A9E2D-F4EA-7A6A-0B15-A24DB0AD6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F4E1A-7A51-4231-9634-7BB78DFF6377}" type="datetime1">
              <a:rPr lang="en-CA" smtClean="0"/>
              <a:t>2026-01-02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EA4A6-F736-ADBC-965A-1193C5357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76BAD-D8BF-B05E-216A-4BAEC51F1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101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868C1-A5F3-E28E-06FA-6B9F74E9B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B4DA31-E73E-AF4C-8552-275789662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DA7F6-809C-5321-0A7F-9BADA48E8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B7A86-51EE-463C-962A-B8F6397E6282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A3B5F-1E16-F4CF-F5FC-CEE1E387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E48F8-C9F8-2F21-8FAD-213A71649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367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13C682-07CB-2766-9DD1-D87AC82FB6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8A62B6-B3B5-ADCE-4AA7-798241348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E71CA-2D7C-FC6B-26C3-CC53FBD42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48E3B-F74E-4885-9DB4-8CAC115F47D1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B3619-7CF0-2C81-16F3-47C303A3D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368F9-0AEE-D71A-63CA-D6842FACA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0552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26FB6-9BAF-89D0-0C85-E006CCF2A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9070BE-4590-0322-2D50-FCF8F42CB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F1C11-0050-ECB9-163D-D43D2807E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B6D4-713D-4AF2-B7A7-A832FF7F1266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708D8-ADCF-2E8F-17F2-677F05A8E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48753-8C1F-9AD4-2F43-63877F8A2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0341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B2740-E6EB-70AF-E113-8EFDB679D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A4768-D5B4-E8A1-8CB7-BC4C5E5021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CDA80-3331-EA1E-A912-A4D5F34B0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54D9-3E2C-4712-83CE-F841C0F676BB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69116-7FF2-8343-C25C-D655AEC96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4AE47-F8CA-D0CA-99F0-2437E3720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5081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7E04A-CA95-CC9F-3BA7-D3C74BDA0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A8103-C63D-010D-ECFD-BB835EACF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9BE28-B1A9-1C4F-A3AE-85CC5BAEA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DB80-38A0-4DB4-95EF-8ED18492DEA4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84D99-27A5-81E7-D1D4-3EFFED78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F2BC4-D4A3-952F-F470-08715CE25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584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02CA1-C612-3D44-BF96-629EA1A8E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D8948-4E15-80F9-C548-0F18A448C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2AD3E2-9A5F-87E4-31FF-EBA5DD2985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45C80-C2B4-6C5A-EB04-A3924E238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5E80D-CE56-42F3-9D70-7302BB9B43F4}" type="datetime1">
              <a:rPr lang="en-CA" smtClean="0"/>
              <a:t>2026-01-02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E73C4-A279-9676-CCA6-ADCF878C3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0CE961-814B-6399-42C3-0623EB147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4396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88D9F-2169-129C-9EFD-F4F419120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C1BC0-B3DE-49A0-5393-499E6BF4A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E6A7C-5F92-EE8E-28C2-42D086D6C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49363F-5650-EC33-4569-EA74901E12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BB5364-4542-D7BB-5F57-9E2FC252E5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55F288-9663-B985-0DCC-BDA4436D5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38E5A-520C-4A49-AECF-4DEE37A122B7}" type="datetime1">
              <a:rPr lang="en-CA" smtClean="0"/>
              <a:t>2026-01-02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BA25DB-11C7-2C1E-BBC0-AD31D0A92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BA45F2-F9E6-BEE8-7230-90072471B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3384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6CC04-0D37-9A87-A5F3-054CD3FF6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EDBA54-AEC6-24E7-937B-797E04EB0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F141E-8188-4133-8911-0E6877402AC9}" type="datetime1">
              <a:rPr lang="en-CA" smtClean="0"/>
              <a:t>2026-01-02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738BBD-33C1-F426-B6D2-0670EE72C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A41CE6-B620-54CB-4BBD-D4C9A3C9D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3851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3DCC0A-6B39-F475-2D32-C26BB98BC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E7541-C3CA-49F7-9DF6-165C541CFB95}" type="datetime1">
              <a:rPr lang="en-CA" smtClean="0"/>
              <a:t>2026-01-02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3BFF2-69E8-4E57-B8C4-30A7F7B67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D44ED-1F58-687D-45C1-149EDAC71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7718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1A54E-B1F6-D621-F2FF-6BE97956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47DB1-F5AE-0927-BD30-3166DFDFB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D65A3-FC8B-36CD-65F2-17D75AE53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28329-56B1-A023-1294-10B2CF328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906BA-F093-495C-B573-7A879D7840CB}" type="datetime1">
              <a:rPr lang="en-CA" smtClean="0"/>
              <a:t>2026-01-02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3CCE8-60E4-C1FA-3D40-A5D8DA9C9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4A97F-0E63-8815-E4C6-63FB8613A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8082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E05E9-087A-0AAF-2334-164F2601E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F7F668-2536-EFA0-6085-E0F9189E65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9E96C-0CED-2DF3-4F73-C2BA25936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C6398-B493-E6F0-2E11-B86A2936E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0D8EB-94E4-4224-AB96-E00657541D36}" type="datetime1">
              <a:rPr lang="en-CA" smtClean="0"/>
              <a:t>2026-01-02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5C0384-7751-B658-A381-CF94F18D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C5CB72-9CA8-477D-9E1B-C56E98E9C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66420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34FDA-844F-3279-2C40-5A241CD9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7F4707-891E-6C89-DC4E-5E9E0705E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B05FD-CA55-B0FE-493D-3DC15B587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8D377-DC57-4CB5-8AE7-EC1A6DDB51EA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DF388-9B06-AD4A-3F4E-06630289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FDA8C-8CA8-4F01-6FEF-351AB5FA3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728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A1D342-873F-B8B8-A8C1-4F356C357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028DF5-F0BA-3167-FE9F-9C12B8819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CAC66-3F21-904D-F23B-1607DBB46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4BD5B-5CAD-473E-B397-72C995A70AF6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10D0-C34C-BFE6-F10A-135DAD835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89D4B-2705-D28B-A3B0-4671A6162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85337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CB6A7-F381-1989-F6CD-0ED3BE23E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B942B2-BB66-7A0E-AC25-383E42553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4CBC2-619D-493B-A267-FD771FE062E4}" type="datetime1">
              <a:rPr lang="en-CA" smtClean="0"/>
              <a:t>2026-01-02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AAD78C-A21F-E9FF-D89F-61940D041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23466B-13EA-DC43-24FF-D68B7269E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310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794A0E-F0C2-58C8-E07F-3E1A361A3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2B5A78-DAD2-281E-F3F7-0E850822B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55FCD-D1BA-C0D9-56FE-B351D3C5F1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43D34-7D68-4A1F-AE98-64FAECFA9C8B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359FD-1E70-9096-2017-3FE75B0A7E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8F628-9F91-8745-FE40-7DE325256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5816B-8786-416C-BF71-2D11A5142A9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810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F9CACD-9B68-2501-096C-86DE747B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30DF2-7D45-452A-FB27-6436EC48F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48CD9-FA63-E778-EA7A-8FF93EC2A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6D35E-03C5-445D-85DE-6A9BBDCF6DB7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FC89A-B7F3-BC0E-BDAD-78C87F8A4F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E470C-37A2-2D98-C2A9-F0D744FD5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7F293-F9B4-461E-B60B-DAE53A84045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447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AC7A3-1C90-A79C-CAE5-BE2E738EB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150" y="406400"/>
            <a:ext cx="10820400" cy="3336926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North Algona Wilberforce 2026 Budget Presentation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January 7, 2026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212031-A738-FD28-30C8-0986F26EA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DCE14-7838-4E56-8512-70CBCD809725}" type="datetime1">
              <a:rPr lang="en-CA" smtClean="0"/>
              <a:t>2026-01-02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21941A-2368-60C2-0ADE-4573D14B8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60AB3D-1442-4A26-D9B5-E2D62985E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3269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675BC-EB81-776B-EB5C-AD21388558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7650" y="342901"/>
            <a:ext cx="11544300" cy="108468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NAW Demographics 2026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(per MPAC)</a:t>
            </a:r>
            <a:endParaRPr lang="en-C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29C05E-2CF1-F9E3-7D00-9648B82385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27" y="1427586"/>
            <a:ext cx="11347960" cy="4747072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Township has Taxable Real Property for 2026 value of $539 million on which to levy taxes.</a:t>
            </a:r>
            <a:endParaRPr lang="en-CA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Residential 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78.8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</a:t>
            </a:r>
            <a:endParaRPr lang="en-CA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Farm 15.97%</a:t>
            </a:r>
            <a:endParaRPr lang="en-CA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Commercial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3.98</a:t>
            </a: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%</a:t>
            </a:r>
            <a:endParaRPr lang="en-CA" sz="2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Industrial 0.7%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Population: </a:t>
            </a:r>
            <a:r>
              <a:rPr lang="en-US" altLang="en-US" dirty="0"/>
              <a:t>2,571</a:t>
            </a:r>
            <a:endParaRPr lang="en-US" alt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CA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Property Count: 2,709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Household count: 1,935</a:t>
            </a:r>
            <a:endParaRPr lang="en-CA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CA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ACE179-1D6A-80AA-5564-21794C7D9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D36A8-D63E-4C92-B899-FD42B4EF31CF}" type="datetime1">
              <a:rPr lang="en-CA" smtClean="0"/>
              <a:t>2026-01-02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6D7DF8-F336-D6BC-9B6E-3655E7BD4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Draft #2 Presented January 7 2026</a:t>
            </a:r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46BDAC-5171-3DFE-D527-1DF96988A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8459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694C8-14B3-AB47-FBD9-261F8DA9A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1" y="289249"/>
            <a:ext cx="11172824" cy="72778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Revenue Summary</a:t>
            </a:r>
            <a:endParaRPr lang="en-CA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97C5F-C95A-466C-A482-197FB1EF6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4F247-C3EE-4690-9606-97BA90D2D83C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F3CF1-A4F0-0E97-8B55-2D7D24A2B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B78FF-EE48-0902-2FA9-2BAE226E3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3</a:t>
            </a:fld>
            <a:endParaRPr lang="en-CA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7D65EC5-43E4-2114-1839-6B6C086A4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054075"/>
              </p:ext>
            </p:extLst>
          </p:nvPr>
        </p:nvGraphicFramePr>
        <p:xfrm>
          <a:off x="1268361" y="1140543"/>
          <a:ext cx="9429133" cy="4747028"/>
        </p:xfrm>
        <a:graphic>
          <a:graphicData uri="http://schemas.openxmlformats.org/drawingml/2006/table">
            <a:tbl>
              <a:tblPr/>
              <a:tblGrid>
                <a:gridCol w="1505924">
                  <a:extLst>
                    <a:ext uri="{9D8B030D-6E8A-4147-A177-3AD203B41FA5}">
                      <a16:colId xmlns:a16="http://schemas.microsoft.com/office/drawing/2014/main" val="4281315401"/>
                    </a:ext>
                  </a:extLst>
                </a:gridCol>
                <a:gridCol w="992540">
                  <a:extLst>
                    <a:ext uri="{9D8B030D-6E8A-4147-A177-3AD203B41FA5}">
                      <a16:colId xmlns:a16="http://schemas.microsoft.com/office/drawing/2014/main" val="4108483099"/>
                    </a:ext>
                  </a:extLst>
                </a:gridCol>
                <a:gridCol w="992540">
                  <a:extLst>
                    <a:ext uri="{9D8B030D-6E8A-4147-A177-3AD203B41FA5}">
                      <a16:colId xmlns:a16="http://schemas.microsoft.com/office/drawing/2014/main" val="4119235824"/>
                    </a:ext>
                  </a:extLst>
                </a:gridCol>
                <a:gridCol w="992540">
                  <a:extLst>
                    <a:ext uri="{9D8B030D-6E8A-4147-A177-3AD203B41FA5}">
                      <a16:colId xmlns:a16="http://schemas.microsoft.com/office/drawing/2014/main" val="1591207875"/>
                    </a:ext>
                  </a:extLst>
                </a:gridCol>
                <a:gridCol w="992540">
                  <a:extLst>
                    <a:ext uri="{9D8B030D-6E8A-4147-A177-3AD203B41FA5}">
                      <a16:colId xmlns:a16="http://schemas.microsoft.com/office/drawing/2014/main" val="1058293719"/>
                    </a:ext>
                  </a:extLst>
                </a:gridCol>
                <a:gridCol w="992540">
                  <a:extLst>
                    <a:ext uri="{9D8B030D-6E8A-4147-A177-3AD203B41FA5}">
                      <a16:colId xmlns:a16="http://schemas.microsoft.com/office/drawing/2014/main" val="1025768847"/>
                    </a:ext>
                  </a:extLst>
                </a:gridCol>
                <a:gridCol w="2960509">
                  <a:extLst>
                    <a:ext uri="{9D8B030D-6E8A-4147-A177-3AD203B41FA5}">
                      <a16:colId xmlns:a16="http://schemas.microsoft.com/office/drawing/2014/main" val="1692080960"/>
                    </a:ext>
                  </a:extLst>
                </a:gridCol>
              </a:tblGrid>
              <a:tr h="5451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 Budget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 Actual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 Dept Request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Change Over 2025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 Over 2025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Comments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905632"/>
                  </a:ext>
                </a:extLst>
              </a:tr>
              <a:tr h="2907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REVENUES: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1% = 39,937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6670077"/>
                  </a:ext>
                </a:extLst>
              </a:tr>
              <a:tr h="2907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Taxation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- 4,054,634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- 4,137,135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- 4,317,460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262,826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 Increase plus growth of $101526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0913329"/>
                  </a:ext>
                </a:extLst>
              </a:tr>
              <a:tr h="2907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0074836"/>
                  </a:ext>
                </a:extLst>
              </a:tr>
              <a:tr h="2907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- 1,284,489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866,130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- 1,200,775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83,714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-6.52%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OCIF down $23,576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155211"/>
                  </a:ext>
                </a:extLst>
              </a:tr>
              <a:tr h="545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OMPF up $93,200 Most went to Reserves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9234"/>
                  </a:ext>
                </a:extLst>
              </a:tr>
              <a:tr h="2907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073423"/>
                  </a:ext>
                </a:extLst>
              </a:tr>
              <a:tr h="5451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Fees/Chgs/Rent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427,355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348,720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359,255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68,100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-15.94%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Interest Income Reduced, Bldg Fees Reduced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9910351"/>
                  </a:ext>
                </a:extLst>
              </a:tr>
              <a:tr h="29073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5690904"/>
                  </a:ext>
                </a:extLst>
              </a:tr>
              <a:tr h="1064401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Transfer from Reserves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829,015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- 1,188,900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359,885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43.41%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Elections 25,000 J Barr 52,900 OPP 20,000 , Vehicle 45,000, Mun Hall 130,000, </a:t>
                      </a:r>
                      <a:r>
                        <a:rPr lang="en-CA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Rds</a:t>
                      </a:r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823,000 Shoreline for Fences 13,000, Server 35,000, GL Comm Ctr 20,000, Electric Veh 25,000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730462"/>
                  </a:ext>
                </a:extLst>
              </a:tr>
              <a:tr h="30284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- 6,595,493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- 5,351,985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- 7,066,390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470,897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6042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4974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28F34-8814-5AF7-E470-B5F944F20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AC405-E5F2-9471-8DB6-5334781449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1" y="207818"/>
            <a:ext cx="11172824" cy="65809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Departmental Expense Summary</a:t>
            </a:r>
            <a:endParaRPr lang="en-CA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6D1DA-9A44-2E3E-4852-21365EF42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11168-A003-4EDB-A157-753CC590DD57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45F29-40B6-86C5-F626-5E88D1B61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CFECA-7839-3504-C40E-F873EB611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4</a:t>
            </a:fld>
            <a:endParaRPr lang="en-CA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8C7F95D-4276-14FE-38BF-70CAB3BD81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987259"/>
              </p:ext>
            </p:extLst>
          </p:nvPr>
        </p:nvGraphicFramePr>
        <p:xfrm>
          <a:off x="1632155" y="865909"/>
          <a:ext cx="8524567" cy="5490444"/>
        </p:xfrm>
        <a:graphic>
          <a:graphicData uri="http://schemas.openxmlformats.org/drawingml/2006/table">
            <a:tbl>
              <a:tblPr/>
              <a:tblGrid>
                <a:gridCol w="1361455">
                  <a:extLst>
                    <a:ext uri="{9D8B030D-6E8A-4147-A177-3AD203B41FA5}">
                      <a16:colId xmlns:a16="http://schemas.microsoft.com/office/drawing/2014/main" val="2614969569"/>
                    </a:ext>
                  </a:extLst>
                </a:gridCol>
                <a:gridCol w="897323">
                  <a:extLst>
                    <a:ext uri="{9D8B030D-6E8A-4147-A177-3AD203B41FA5}">
                      <a16:colId xmlns:a16="http://schemas.microsoft.com/office/drawing/2014/main" val="2217270157"/>
                    </a:ext>
                  </a:extLst>
                </a:gridCol>
                <a:gridCol w="897323">
                  <a:extLst>
                    <a:ext uri="{9D8B030D-6E8A-4147-A177-3AD203B41FA5}">
                      <a16:colId xmlns:a16="http://schemas.microsoft.com/office/drawing/2014/main" val="3053575382"/>
                    </a:ext>
                  </a:extLst>
                </a:gridCol>
                <a:gridCol w="897323">
                  <a:extLst>
                    <a:ext uri="{9D8B030D-6E8A-4147-A177-3AD203B41FA5}">
                      <a16:colId xmlns:a16="http://schemas.microsoft.com/office/drawing/2014/main" val="2059321156"/>
                    </a:ext>
                  </a:extLst>
                </a:gridCol>
                <a:gridCol w="897323">
                  <a:extLst>
                    <a:ext uri="{9D8B030D-6E8A-4147-A177-3AD203B41FA5}">
                      <a16:colId xmlns:a16="http://schemas.microsoft.com/office/drawing/2014/main" val="734286613"/>
                    </a:ext>
                  </a:extLst>
                </a:gridCol>
                <a:gridCol w="897323">
                  <a:extLst>
                    <a:ext uri="{9D8B030D-6E8A-4147-A177-3AD203B41FA5}">
                      <a16:colId xmlns:a16="http://schemas.microsoft.com/office/drawing/2014/main" val="1643782594"/>
                    </a:ext>
                  </a:extLst>
                </a:gridCol>
                <a:gridCol w="2676497">
                  <a:extLst>
                    <a:ext uri="{9D8B030D-6E8A-4147-A177-3AD203B41FA5}">
                      <a16:colId xmlns:a16="http://schemas.microsoft.com/office/drawing/2014/main" val="3891641701"/>
                    </a:ext>
                  </a:extLst>
                </a:gridCol>
              </a:tblGrid>
              <a:tr h="3134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EXPENSES: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 Budget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 Actual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 Dept Request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 Change Over 2025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 Over 2025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Comments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581354"/>
                  </a:ext>
                </a:extLst>
              </a:tr>
              <a:tr h="3982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 Gov't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1,135,560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891,361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1,286,070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150,510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Reall Spec Coord Wages to Admin, Election Expenses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9324085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910135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601,405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437,513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607,365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5,960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0.99%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0648697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302952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Chief Bldg Official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159,750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114,187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170,500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10,750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Vehicle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152045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299796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Bylaw/Animal Ctrl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10,150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731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5,750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    4,400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-43.35%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Reduced Expenses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847911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0624855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CEMC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13,500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2,574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13,500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702770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7442807"/>
                  </a:ext>
                </a:extLst>
              </a:tr>
              <a:tr h="39823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Policing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531,022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306,326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587,900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56,878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10.71%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Annual Max Increase 11%, Partly Funded by Reserves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3912621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9993562"/>
                  </a:ext>
                </a:extLst>
              </a:tr>
              <a:tr h="53097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Transportation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3,318,630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2,465,377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3,725,500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406,870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12.26%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Increase Transfer to Roads Reserves, Increase in Capital Partly Funded by Reserves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6564485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606348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Waste Mngt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228,190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184,267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226,300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    1,890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-0.83%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097090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4787436"/>
                  </a:ext>
                </a:extLst>
              </a:tr>
              <a:tr h="4336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Rec/Lib/Museum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577,286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407,793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441,005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136,281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-23.61%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Snodrifters Capital Reduced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3653027"/>
                  </a:ext>
                </a:extLst>
              </a:tr>
              <a:tr h="2123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099941"/>
                  </a:ext>
                </a:extLst>
              </a:tr>
              <a:tr h="2212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Planning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2,500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    17,500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-87.50%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Lower Budget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804584"/>
                  </a:ext>
                </a:extLst>
              </a:tr>
              <a:tr h="2212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6,595,493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4,810,130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7,066,390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470,897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671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235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D4FEF-2C85-8F45-EB1B-A23F11106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1" y="457201"/>
            <a:ext cx="11172824" cy="849085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2026 Capital</a:t>
            </a:r>
            <a:endParaRPr lang="en-CA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A1E69-3F80-9398-B350-78CCD17AB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B603A-E54C-4500-B7E1-3C1B126384D0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4F42A-CADE-2E8E-0E29-4C3DD24D5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1EC2F-11E5-CA9B-C0B0-BF81CA5B0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5</a:t>
            </a:fld>
            <a:endParaRPr lang="en-CA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7B5673A-1A55-05FC-BD20-01A5B19273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425054"/>
              </p:ext>
            </p:extLst>
          </p:nvPr>
        </p:nvGraphicFramePr>
        <p:xfrm>
          <a:off x="838200" y="1219200"/>
          <a:ext cx="10036275" cy="4957764"/>
        </p:xfrm>
        <a:graphic>
          <a:graphicData uri="http://schemas.openxmlformats.org/drawingml/2006/table">
            <a:tbl>
              <a:tblPr/>
              <a:tblGrid>
                <a:gridCol w="970861">
                  <a:extLst>
                    <a:ext uri="{9D8B030D-6E8A-4147-A177-3AD203B41FA5}">
                      <a16:colId xmlns:a16="http://schemas.microsoft.com/office/drawing/2014/main" val="1872969341"/>
                    </a:ext>
                  </a:extLst>
                </a:gridCol>
                <a:gridCol w="2184437">
                  <a:extLst>
                    <a:ext uri="{9D8B030D-6E8A-4147-A177-3AD203B41FA5}">
                      <a16:colId xmlns:a16="http://schemas.microsoft.com/office/drawing/2014/main" val="3825956488"/>
                    </a:ext>
                  </a:extLst>
                </a:gridCol>
                <a:gridCol w="764553">
                  <a:extLst>
                    <a:ext uri="{9D8B030D-6E8A-4147-A177-3AD203B41FA5}">
                      <a16:colId xmlns:a16="http://schemas.microsoft.com/office/drawing/2014/main" val="4197296671"/>
                    </a:ext>
                  </a:extLst>
                </a:gridCol>
                <a:gridCol w="764553">
                  <a:extLst>
                    <a:ext uri="{9D8B030D-6E8A-4147-A177-3AD203B41FA5}">
                      <a16:colId xmlns:a16="http://schemas.microsoft.com/office/drawing/2014/main" val="4235186750"/>
                    </a:ext>
                  </a:extLst>
                </a:gridCol>
                <a:gridCol w="764553">
                  <a:extLst>
                    <a:ext uri="{9D8B030D-6E8A-4147-A177-3AD203B41FA5}">
                      <a16:colId xmlns:a16="http://schemas.microsoft.com/office/drawing/2014/main" val="774853421"/>
                    </a:ext>
                  </a:extLst>
                </a:gridCol>
                <a:gridCol w="764553">
                  <a:extLst>
                    <a:ext uri="{9D8B030D-6E8A-4147-A177-3AD203B41FA5}">
                      <a16:colId xmlns:a16="http://schemas.microsoft.com/office/drawing/2014/main" val="3180830007"/>
                    </a:ext>
                  </a:extLst>
                </a:gridCol>
                <a:gridCol w="764553">
                  <a:extLst>
                    <a:ext uri="{9D8B030D-6E8A-4147-A177-3AD203B41FA5}">
                      <a16:colId xmlns:a16="http://schemas.microsoft.com/office/drawing/2014/main" val="684690612"/>
                    </a:ext>
                  </a:extLst>
                </a:gridCol>
                <a:gridCol w="764553">
                  <a:extLst>
                    <a:ext uri="{9D8B030D-6E8A-4147-A177-3AD203B41FA5}">
                      <a16:colId xmlns:a16="http://schemas.microsoft.com/office/drawing/2014/main" val="2809147764"/>
                    </a:ext>
                  </a:extLst>
                </a:gridCol>
                <a:gridCol w="764553">
                  <a:extLst>
                    <a:ext uri="{9D8B030D-6E8A-4147-A177-3AD203B41FA5}">
                      <a16:colId xmlns:a16="http://schemas.microsoft.com/office/drawing/2014/main" val="3185817762"/>
                    </a:ext>
                  </a:extLst>
                </a:gridCol>
                <a:gridCol w="764553">
                  <a:extLst>
                    <a:ext uri="{9D8B030D-6E8A-4147-A177-3AD203B41FA5}">
                      <a16:colId xmlns:a16="http://schemas.microsoft.com/office/drawing/2014/main" val="390623035"/>
                    </a:ext>
                  </a:extLst>
                </a:gridCol>
                <a:gridCol w="764553">
                  <a:extLst>
                    <a:ext uri="{9D8B030D-6E8A-4147-A177-3AD203B41FA5}">
                      <a16:colId xmlns:a16="http://schemas.microsoft.com/office/drawing/2014/main" val="1681593641"/>
                    </a:ext>
                  </a:extLst>
                </a:gridCol>
              </a:tblGrid>
              <a:tr h="13573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0" marR="6270" marT="62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0" marR="6270" marT="62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0" marR="6270" marT="627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7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70" marR="6270" marT="627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7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Financing</a:t>
                      </a:r>
                    </a:p>
                  </a:txBody>
                  <a:tcPr marL="6270" marR="6270" marT="62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827667"/>
                  </a:ext>
                </a:extLst>
              </a:tr>
              <a:tr h="45541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Department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Item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Opening Unfinanced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2026 Budget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Taxation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Fees/ Charges/ Donations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Federal Grants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Provincial Grants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CCBF (Gas Tax)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Reserves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Estimated Closing Unfinanced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6686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Gen. Gov't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Renovations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100,000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100,000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40279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Security Camera and Parking Lot Lights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30,000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30,000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975502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Server /Phones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35,000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35,000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26328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Sub-Total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165,000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165,000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05904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Fire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Bunker Gear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171047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Radio Equipment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35,000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35,000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07192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Protective Equipment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50,000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50,000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161257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Sub-Total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100,000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50,000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50,000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956506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Roads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Garage - Golden Lake - Lights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24788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Garage - Sand Dome x2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188199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Culvert Steamer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885689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Berndt Rd/Panke Rd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373,000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101,886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271,114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071748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Burchat Rd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205,000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205,000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168659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Dore Bay Rd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60,000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60,000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77350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Forth Chute Rd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700,000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200,925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212,189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286,886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28881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Roesler Rd - Hardtop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185,000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185,000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83727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Roesler Rd - Granular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185,000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185,000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42296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Electric Vehicle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4235252"/>
                  </a:ext>
                </a:extLst>
              </a:tr>
              <a:tr h="166092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Sub-Total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1,778,000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615,925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212,189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101,886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848,000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209747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Recreation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0" i="0" u="none" strike="noStrike">
                          <a:effectLst/>
                          <a:latin typeface="Arial" panose="020B0604020202020204" pitchFamily="34" charset="0"/>
                        </a:rPr>
                        <a:t>GL Community Centre - Windows/Chairs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20,000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440768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Fencing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8,000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8,000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57821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Fencing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98694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Lake Dore Cottage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45,000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45,000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415582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Melissa Bishop Park - Parking Lot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25,000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077373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Snodrifters - Tables/Chairs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6,000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6,000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5482063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Snodrifters - Commercial Fridges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0797958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Sub-Total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129,000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96,000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33,000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1820754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Planning/Bldg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 dirty="0">
                          <a:effectLst/>
                          <a:latin typeface="Arial" panose="020B0604020202020204" pitchFamily="34" charset="0"/>
                        </a:rPr>
                        <a:t>Vehicle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45,000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45,000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925048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Sub-Total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45,000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45,000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9418926"/>
                  </a:ext>
                </a:extLst>
              </a:tr>
              <a:tr h="1500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2,217,000.00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761,925.00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262,189.00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101,886.00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>
                          <a:effectLst/>
                          <a:latin typeface="Arial" panose="020B0604020202020204" pitchFamily="34" charset="0"/>
                        </a:rPr>
                        <a:t>1,091,000.00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0" u="none" strike="noStrike" dirty="0">
                          <a:effectLst/>
                          <a:latin typeface="Arial" panose="020B0604020202020204" pitchFamily="34" charset="0"/>
                        </a:rPr>
                        <a:t>0.00</a:t>
                      </a:r>
                    </a:p>
                  </a:txBody>
                  <a:tcPr marL="6270" marR="6270" marT="627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728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063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12AA3-F766-71CE-FB95-9C3E76D3CD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1" y="457201"/>
            <a:ext cx="11172824" cy="774440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Reserves – 5 Year Forecast – Part 1</a:t>
            </a:r>
            <a:endParaRPr lang="en-CA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11772-C04C-EB7F-A7B1-304ACAB2A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781B7-7F97-48B6-B0CF-8F20F228D411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D124E-9F89-4C00-F32F-E0135431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E1F83-51CF-0628-AAA2-2E0A09351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6</a:t>
            </a:fld>
            <a:endParaRPr lang="en-CA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4F9853E-A340-1AC7-A089-3A532F6B6E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225470"/>
              </p:ext>
            </p:extLst>
          </p:nvPr>
        </p:nvGraphicFramePr>
        <p:xfrm>
          <a:off x="905933" y="1329267"/>
          <a:ext cx="10447866" cy="4562129"/>
        </p:xfrm>
        <a:graphic>
          <a:graphicData uri="http://schemas.openxmlformats.org/drawingml/2006/table">
            <a:tbl>
              <a:tblPr/>
              <a:tblGrid>
                <a:gridCol w="959589">
                  <a:extLst>
                    <a:ext uri="{9D8B030D-6E8A-4147-A177-3AD203B41FA5}">
                      <a16:colId xmlns:a16="http://schemas.microsoft.com/office/drawing/2014/main" val="2529755112"/>
                    </a:ext>
                  </a:extLst>
                </a:gridCol>
                <a:gridCol w="627769">
                  <a:extLst>
                    <a:ext uri="{9D8B030D-6E8A-4147-A177-3AD203B41FA5}">
                      <a16:colId xmlns:a16="http://schemas.microsoft.com/office/drawing/2014/main" val="3201688751"/>
                    </a:ext>
                  </a:extLst>
                </a:gridCol>
                <a:gridCol w="582928">
                  <a:extLst>
                    <a:ext uri="{9D8B030D-6E8A-4147-A177-3AD203B41FA5}">
                      <a16:colId xmlns:a16="http://schemas.microsoft.com/office/drawing/2014/main" val="1453055724"/>
                    </a:ext>
                  </a:extLst>
                </a:gridCol>
                <a:gridCol w="618800">
                  <a:extLst>
                    <a:ext uri="{9D8B030D-6E8A-4147-A177-3AD203B41FA5}">
                      <a16:colId xmlns:a16="http://schemas.microsoft.com/office/drawing/2014/main" val="3360106201"/>
                    </a:ext>
                  </a:extLst>
                </a:gridCol>
                <a:gridCol w="627769">
                  <a:extLst>
                    <a:ext uri="{9D8B030D-6E8A-4147-A177-3AD203B41FA5}">
                      <a16:colId xmlns:a16="http://schemas.microsoft.com/office/drawing/2014/main" val="3003845824"/>
                    </a:ext>
                  </a:extLst>
                </a:gridCol>
                <a:gridCol w="547056">
                  <a:extLst>
                    <a:ext uri="{9D8B030D-6E8A-4147-A177-3AD203B41FA5}">
                      <a16:colId xmlns:a16="http://schemas.microsoft.com/office/drawing/2014/main" val="4005124834"/>
                    </a:ext>
                  </a:extLst>
                </a:gridCol>
                <a:gridCol w="627769">
                  <a:extLst>
                    <a:ext uri="{9D8B030D-6E8A-4147-A177-3AD203B41FA5}">
                      <a16:colId xmlns:a16="http://schemas.microsoft.com/office/drawing/2014/main" val="3014868416"/>
                    </a:ext>
                  </a:extLst>
                </a:gridCol>
                <a:gridCol w="636737">
                  <a:extLst>
                    <a:ext uri="{9D8B030D-6E8A-4147-A177-3AD203B41FA5}">
                      <a16:colId xmlns:a16="http://schemas.microsoft.com/office/drawing/2014/main" val="2838414648"/>
                    </a:ext>
                  </a:extLst>
                </a:gridCol>
                <a:gridCol w="547056">
                  <a:extLst>
                    <a:ext uri="{9D8B030D-6E8A-4147-A177-3AD203B41FA5}">
                      <a16:colId xmlns:a16="http://schemas.microsoft.com/office/drawing/2014/main" val="666277601"/>
                    </a:ext>
                  </a:extLst>
                </a:gridCol>
                <a:gridCol w="547056">
                  <a:extLst>
                    <a:ext uri="{9D8B030D-6E8A-4147-A177-3AD203B41FA5}">
                      <a16:colId xmlns:a16="http://schemas.microsoft.com/office/drawing/2014/main" val="2747678263"/>
                    </a:ext>
                  </a:extLst>
                </a:gridCol>
                <a:gridCol w="645705">
                  <a:extLst>
                    <a:ext uri="{9D8B030D-6E8A-4147-A177-3AD203B41FA5}">
                      <a16:colId xmlns:a16="http://schemas.microsoft.com/office/drawing/2014/main" val="2928876820"/>
                    </a:ext>
                  </a:extLst>
                </a:gridCol>
                <a:gridCol w="556023">
                  <a:extLst>
                    <a:ext uri="{9D8B030D-6E8A-4147-A177-3AD203B41FA5}">
                      <a16:colId xmlns:a16="http://schemas.microsoft.com/office/drawing/2014/main" val="1361287095"/>
                    </a:ext>
                  </a:extLst>
                </a:gridCol>
                <a:gridCol w="547056">
                  <a:extLst>
                    <a:ext uri="{9D8B030D-6E8A-4147-A177-3AD203B41FA5}">
                      <a16:colId xmlns:a16="http://schemas.microsoft.com/office/drawing/2014/main" val="3334267134"/>
                    </a:ext>
                  </a:extLst>
                </a:gridCol>
                <a:gridCol w="636737">
                  <a:extLst>
                    <a:ext uri="{9D8B030D-6E8A-4147-A177-3AD203B41FA5}">
                      <a16:colId xmlns:a16="http://schemas.microsoft.com/office/drawing/2014/main" val="3914036741"/>
                    </a:ext>
                  </a:extLst>
                </a:gridCol>
                <a:gridCol w="556023">
                  <a:extLst>
                    <a:ext uri="{9D8B030D-6E8A-4147-A177-3AD203B41FA5}">
                      <a16:colId xmlns:a16="http://schemas.microsoft.com/office/drawing/2014/main" val="3029077580"/>
                    </a:ext>
                  </a:extLst>
                </a:gridCol>
                <a:gridCol w="547056">
                  <a:extLst>
                    <a:ext uri="{9D8B030D-6E8A-4147-A177-3AD203B41FA5}">
                      <a16:colId xmlns:a16="http://schemas.microsoft.com/office/drawing/2014/main" val="1221348080"/>
                    </a:ext>
                  </a:extLst>
                </a:gridCol>
                <a:gridCol w="636737">
                  <a:extLst>
                    <a:ext uri="{9D8B030D-6E8A-4147-A177-3AD203B41FA5}">
                      <a16:colId xmlns:a16="http://schemas.microsoft.com/office/drawing/2014/main" val="4121065450"/>
                    </a:ext>
                  </a:extLst>
                </a:gridCol>
              </a:tblGrid>
              <a:tr h="30719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Name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Estimated Balance 2025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Addition 2026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Utilized 2026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Ending Balance 2026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Addition 2027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Utilized 2027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Ending Balance 2027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Addition 2028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Utilized 2028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Ending Balance 2028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Addition 2029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Utilized 2029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Ending Balance 2029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Addition 2030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Utilized 2030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Ending Balance 2030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273064"/>
                  </a:ext>
                </a:extLst>
              </a:tr>
              <a:tr h="1568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Working Funds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512,514.37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62,900.00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449,614.37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449,614.37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40,000.00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409,614.37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409,614.37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409,614.37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878351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GEN. GOVERNMENT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6837809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Election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27,500.00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7,500.00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5,250.00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12,750.00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18,250.00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5,750.00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24,000.00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555266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Building Maintenance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30,060.00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30,060.00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30,060.00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30,060.00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30,060.00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30,060.00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056100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Municipal </a:t>
                      </a:r>
                      <a:r>
                        <a:rPr lang="en-CA" sz="700" b="0" i="0" u="none" strike="sng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Hall</a:t>
                      </a: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Building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172,000.00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130,000.00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44,500.00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12,500.00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3,250.00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15,750.00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19,250.00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22,750.00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945283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Office Equip/Computers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(500.00)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11,000.00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17,500.00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4,000.00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320395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Succession Planning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21,000.00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12,500.00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4,500.00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6,500.00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714002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Dr Recruitment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08145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Electric Vehicle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792923"/>
                  </a:ext>
                </a:extLst>
              </a:tr>
              <a:tr h="1568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Insurance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393167"/>
                  </a:ext>
                </a:extLst>
              </a:tr>
              <a:tr h="1568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334,560.00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12,000.00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205,000.00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141,560.00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14,750.00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121,310.00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16,250.00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127,560.00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17,750.00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135,310.00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18,000.00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133,310.00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9572416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PROTECTION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4261590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26,633.18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6,633.18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8,633.18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5,633.18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9,633.18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14,633.18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126674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Emergency Mngt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26,000.00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26,000.00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27,000.00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28,000.00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29,000.00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667000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Municipal Disaster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34,326.00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35,326.00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35,326.00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35,326.00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35,326.00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35,326.00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383386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Fire - Vehicles &amp; Equip.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339,259.89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379,259.89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115,000.00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299,259.89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37,500.00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336,759.89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40,000.00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350,000.00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26,759.89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40,000.00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16,759.89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692510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Fire - Building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195,000.00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205,000.00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210,000.00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215,000.00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225,000.00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151730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Rankin Support Group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1,279.35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1,279.35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1,279.35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1,279.35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1,279.35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1,279.35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382162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Building Inspection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657035"/>
                  </a:ext>
                </a:extLst>
              </a:tr>
              <a:tr h="1568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Building Inspect. - Veh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16,500.00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46,500.00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16,500.00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63,000.00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383916"/>
                  </a:ext>
                </a:extLst>
              </a:tr>
              <a:tr h="1568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652,498.42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66,000.00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653,498.42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58,000.00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115,000.00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596,498.42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61,500.00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651,998.42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66,500.00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350,000.00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368,498.42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67,500.00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385,998.42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3043361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964580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Vehicles &amp; Equipment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174,537.24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194,537.24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197,537.24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201,537.24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206,537.24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11,537.24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471435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Roads - Sand/Salt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927391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Roads - Infrastructure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2,052,707.19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95,000.00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823,000.00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1,324,707.19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674,707.19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600,000.00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274,707.19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500,000.00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24,707.19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24,707.19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079040"/>
                  </a:ext>
                </a:extLst>
              </a:tr>
              <a:tr h="1503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Asset Management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10,310.00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10,310.00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11,310.00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12,810.00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14,810.00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16,810.00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59688"/>
                  </a:ext>
                </a:extLst>
              </a:tr>
              <a:tr h="1568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Buildings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7040946"/>
                  </a:ext>
                </a:extLst>
              </a:tr>
              <a:tr h="1568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2,587,554.43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115,000.00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823,000.00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1,879,554.43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154,000.00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800,000.00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1,233,554.43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205,500.00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600,000.00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839,054.43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257,000.00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500,000.00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596,054.43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257,000.00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450,000.00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403,054.43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18199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9386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B19E-EB29-18B7-6006-AA6182F5D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BBF18-21A8-09EA-0015-0346001958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1" y="236221"/>
            <a:ext cx="11172824" cy="80439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Reserves – 5 Year Forecast – Part 2</a:t>
            </a:r>
            <a:endParaRPr lang="en-CA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74794-1087-ABDE-865E-7659C01F9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DDB8B-4584-48CA-9988-E4C99D0D8C3E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C7616-A345-C987-757A-5C6E1045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F3831-65C6-D137-608C-BA10D9EF5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7</a:t>
            </a:fld>
            <a:endParaRPr lang="en-CA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0E375E6-5E0E-06AE-4121-5E40F7B778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620160"/>
              </p:ext>
            </p:extLst>
          </p:nvPr>
        </p:nvGraphicFramePr>
        <p:xfrm>
          <a:off x="142542" y="1209675"/>
          <a:ext cx="11473495" cy="3760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4805625" imgH="4846131" progId="Excel.Sheet.12">
                  <p:embed/>
                </p:oleObj>
              </mc:Choice>
              <mc:Fallback>
                <p:oleObj name="Worksheet" r:id="rId2" imgW="14805625" imgH="484613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2542" y="1209675"/>
                        <a:ext cx="11473495" cy="37602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1668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164DE-5831-853E-93BD-5F1CFE005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1FDE4-039E-B733-6B17-578801512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1" y="457201"/>
            <a:ext cx="11172824" cy="76199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Capital – 5 Year Forecast</a:t>
            </a:r>
            <a:endParaRPr lang="en-CA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90B0C-AB23-6743-4B97-22790FCDA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BD0D7-E1C2-4085-A911-D1DB7ED5F44C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9ECA1-E91E-7F2F-96AC-FB39D0C5B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C0CC7-A43D-525D-09EF-D5CCA3C02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8</a:t>
            </a:fld>
            <a:endParaRPr lang="en-CA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ABCFCA2-275A-06C1-CC56-A4850C37CC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1769130"/>
              </p:ext>
            </p:extLst>
          </p:nvPr>
        </p:nvGraphicFramePr>
        <p:xfrm>
          <a:off x="838201" y="1278467"/>
          <a:ext cx="9990663" cy="4900252"/>
        </p:xfrm>
        <a:graphic>
          <a:graphicData uri="http://schemas.openxmlformats.org/drawingml/2006/table">
            <a:tbl>
              <a:tblPr/>
              <a:tblGrid>
                <a:gridCol w="2070387">
                  <a:extLst>
                    <a:ext uri="{9D8B030D-6E8A-4147-A177-3AD203B41FA5}">
                      <a16:colId xmlns:a16="http://schemas.microsoft.com/office/drawing/2014/main" val="3069949327"/>
                    </a:ext>
                  </a:extLst>
                </a:gridCol>
                <a:gridCol w="764237">
                  <a:extLst>
                    <a:ext uri="{9D8B030D-6E8A-4147-A177-3AD203B41FA5}">
                      <a16:colId xmlns:a16="http://schemas.microsoft.com/office/drawing/2014/main" val="1439634263"/>
                    </a:ext>
                  </a:extLst>
                </a:gridCol>
                <a:gridCol w="764237">
                  <a:extLst>
                    <a:ext uri="{9D8B030D-6E8A-4147-A177-3AD203B41FA5}">
                      <a16:colId xmlns:a16="http://schemas.microsoft.com/office/drawing/2014/main" val="2007244054"/>
                    </a:ext>
                  </a:extLst>
                </a:gridCol>
                <a:gridCol w="764237">
                  <a:extLst>
                    <a:ext uri="{9D8B030D-6E8A-4147-A177-3AD203B41FA5}">
                      <a16:colId xmlns:a16="http://schemas.microsoft.com/office/drawing/2014/main" val="2966956934"/>
                    </a:ext>
                  </a:extLst>
                </a:gridCol>
                <a:gridCol w="764237">
                  <a:extLst>
                    <a:ext uri="{9D8B030D-6E8A-4147-A177-3AD203B41FA5}">
                      <a16:colId xmlns:a16="http://schemas.microsoft.com/office/drawing/2014/main" val="3397141785"/>
                    </a:ext>
                  </a:extLst>
                </a:gridCol>
                <a:gridCol w="764237">
                  <a:extLst>
                    <a:ext uri="{9D8B030D-6E8A-4147-A177-3AD203B41FA5}">
                      <a16:colId xmlns:a16="http://schemas.microsoft.com/office/drawing/2014/main" val="591521886"/>
                    </a:ext>
                  </a:extLst>
                </a:gridCol>
                <a:gridCol w="875400">
                  <a:extLst>
                    <a:ext uri="{9D8B030D-6E8A-4147-A177-3AD203B41FA5}">
                      <a16:colId xmlns:a16="http://schemas.microsoft.com/office/drawing/2014/main" val="2662872722"/>
                    </a:ext>
                  </a:extLst>
                </a:gridCol>
                <a:gridCol w="833713">
                  <a:extLst>
                    <a:ext uri="{9D8B030D-6E8A-4147-A177-3AD203B41FA5}">
                      <a16:colId xmlns:a16="http://schemas.microsoft.com/office/drawing/2014/main" val="3324609809"/>
                    </a:ext>
                  </a:extLst>
                </a:gridCol>
                <a:gridCol w="861504">
                  <a:extLst>
                    <a:ext uri="{9D8B030D-6E8A-4147-A177-3AD203B41FA5}">
                      <a16:colId xmlns:a16="http://schemas.microsoft.com/office/drawing/2014/main" val="878374170"/>
                    </a:ext>
                  </a:extLst>
                </a:gridCol>
                <a:gridCol w="764237">
                  <a:extLst>
                    <a:ext uri="{9D8B030D-6E8A-4147-A177-3AD203B41FA5}">
                      <a16:colId xmlns:a16="http://schemas.microsoft.com/office/drawing/2014/main" val="1598810220"/>
                    </a:ext>
                  </a:extLst>
                </a:gridCol>
                <a:gridCol w="764237">
                  <a:extLst>
                    <a:ext uri="{9D8B030D-6E8A-4147-A177-3AD203B41FA5}">
                      <a16:colId xmlns:a16="http://schemas.microsoft.com/office/drawing/2014/main" val="673849335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Data as of December 9, 2025 - Still assets to be added.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1269603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Revenues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7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417052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Municipal Tax Base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761,925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796,212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832,041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869,483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908,610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949,497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992,225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1,036,875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1,036,875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1,083,534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5856638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Gas Tax Reserve (CCBF)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101,886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986303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Transfer from Reserves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1,091,000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3416922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Grants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3088450"/>
                  </a:ext>
                </a:extLst>
              </a:tr>
              <a:tr h="3086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Provincial/Federal Funding (OCIF)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212,189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171,000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4457263"/>
                  </a:ext>
                </a:extLst>
              </a:tr>
              <a:tr h="19276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Revenues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2,217,000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2,072,173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1,709,002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1,979,444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1,693,571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1,180,458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1,210,186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1,242,836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1,232,836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1,269,495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8554927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862328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397829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Unfunded Balance Forward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334,827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1,594,825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1,991,381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2,210,810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2,775,352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3,626,167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3,626,167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4,594,331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161502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Gen Gov't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676593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Fire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127,000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764,000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1,367,000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3515939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Roads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1,778,000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2,185,000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2,220,000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1,612,000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1,758,000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1,730,000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2,005,000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2,195,000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2,195,000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6517921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Environment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962924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Recreation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519606"/>
                  </a:ext>
                </a:extLst>
              </a:tr>
              <a:tr h="1927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Planning &amp; Building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231587"/>
                  </a:ext>
                </a:extLst>
              </a:tr>
              <a:tr h="19276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Expenditures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2,217,000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2,407,000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2,969,000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2,376,000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1,913,000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1,745,000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2,061,000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2,211,000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3,562,000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162,000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948781"/>
                  </a:ext>
                </a:extLst>
              </a:tr>
              <a:tr h="1927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Debenture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7718722"/>
                  </a:ext>
                </a:extLst>
              </a:tr>
              <a:tr h="1927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Balance Unfunded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-334,827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-1,594,825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-1,991,381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-2,210,810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-2,775,352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-3,626,167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-4,594,331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-5,955,331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CA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-3,486,836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644092"/>
                  </a:ext>
                </a:extLst>
              </a:tr>
              <a:tr h="1714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0706516"/>
                  </a:ext>
                </a:extLst>
              </a:tr>
              <a:tr h="185057">
                <a:tc gridSpan="7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Note:  The Capital share of Tax Base from the 5 year operating budget.  Assuming a 4.5% annual levy increase.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7544629"/>
                  </a:ext>
                </a:extLst>
              </a:tr>
              <a:tr h="1714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737522"/>
                  </a:ext>
                </a:extLst>
              </a:tr>
              <a:tr h="185057"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Note:  Hard top road values have been revised to reflect a condition rating target of 7.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729201"/>
                  </a:ext>
                </a:extLst>
              </a:tr>
              <a:tr h="18505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CA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3622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559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036BD-684C-2EA1-4ABC-106731387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876" y="457200"/>
            <a:ext cx="11229975" cy="849086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General Comments</a:t>
            </a:r>
            <a:endParaRPr lang="en-CA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29BC9-B0CD-0683-9BA9-9E1EC8632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876" y="1306287"/>
            <a:ext cx="11229975" cy="5265964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Positions Not Budgeted for at Job Rate – there will be increases until at least 2028 until all staff are at job rate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OCIF – Decreased by $23,576 – 10%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OMPF – Increased by $93,200 – 13.3%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OPP - Increased by $58,178 – 11%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Decrease in Building Fee to reflect a three-year average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Forecasted Large Funding Gap by 2028 if no new provincial or federal funding opportunities become available.  Council may wish to debenture a large project.  A ten-year $1.5 million debenture at 3.75% would cost $295,000 in interest. Annual payments would be $202,043. NAW’s 2025 annual debt repayment limit is $19,187,321. NAW currently has no debt.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3D6CE-CEE4-E05E-3291-ECC4C287A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FB64-7E26-4E5F-8A66-63470EA6F2D0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7F676-99DE-5CB7-B4B0-C6AB2B95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03B69-8DB9-FC04-0EC0-84E56A03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985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F4FCA-F003-A766-A946-EB215CBB68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1" y="457201"/>
            <a:ext cx="11172824" cy="86867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Budget Impact</a:t>
            </a:r>
            <a:endParaRPr lang="en-CA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AFCC62-5E70-0B6C-C3E1-AF1AF489D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1" y="1714501"/>
            <a:ext cx="11172824" cy="4459288"/>
          </a:xfrm>
        </p:spPr>
        <p:txBody>
          <a:bodyPr/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2026 Overall Levy Change – Increase of 4% plus Growth of $101,526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Average Single Family Home with an assessment value of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$196,000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 see an increase of $73.31.  As noted in slide 2 this property class is 78.8% of the property assessment values.</a:t>
            </a:r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1,850 properties average increase of $ 53	= 77% of properties</a:t>
            </a:r>
          </a:p>
          <a:p>
            <a:pPr marL="800100" lvl="1" indent="-342900" algn="l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 511 properties average increase of $130	= 21% of properties</a:t>
            </a:r>
          </a:p>
          <a:p>
            <a:pPr marL="800100" lvl="1" indent="-342900" algn="l">
              <a:buFont typeface="Wingdings" panose="05000000000000000000" pitchFamily="2" charset="2"/>
              <a:buChar char="q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81A2E0-8178-3C0F-D0FF-14290DE80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A7B7D-ECEC-45C5-AA95-60037CFECE2C}" type="datetime1">
              <a:rPr lang="en-CA" smtClean="0"/>
              <a:t>2026-01-02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9D425-F627-5710-75FB-006473E2D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#2 Presented January 7 2026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82175-9B8D-232C-986C-732B4B85C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5816B-8786-416C-BF71-2D11A5142A94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9939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</TotalTime>
  <Words>2390</Words>
  <Application>Microsoft Office PowerPoint</Application>
  <PresentationFormat>Widescreen</PresentationFormat>
  <Paragraphs>1343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Custom Design</vt:lpstr>
      <vt:lpstr>Worksheet</vt:lpstr>
      <vt:lpstr>North Algona Wilberforce 2026 Budget Presentation January 7, 2026</vt:lpstr>
      <vt:lpstr>NAW Demographics 2026 (per MPAC)</vt:lpstr>
      <vt:lpstr>Revenue Summary</vt:lpstr>
      <vt:lpstr>Departmental Expense Summary</vt:lpstr>
      <vt:lpstr>2026 Capital</vt:lpstr>
      <vt:lpstr>Reserves – 5 Year Forecast – Part 1</vt:lpstr>
      <vt:lpstr>Reserves – 5 Year Forecast – Part 2</vt:lpstr>
      <vt:lpstr>Capital – 5 Year Forecast</vt:lpstr>
      <vt:lpstr>General Comments</vt:lpstr>
      <vt:lpstr>Budget Impact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Deputy Treasurer</dc:creator>
  <cp:lastModifiedBy>Laura Griffith</cp:lastModifiedBy>
  <cp:revision>12</cp:revision>
  <cp:lastPrinted>2025-12-30T18:32:27Z</cp:lastPrinted>
  <dcterms:created xsi:type="dcterms:W3CDTF">2025-02-06T17:40:43Z</dcterms:created>
  <dcterms:modified xsi:type="dcterms:W3CDTF">2026-01-02T16:37:41Z</dcterms:modified>
</cp:coreProperties>
</file>